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activeX/activeX1.bin" ContentType="application/vnd.ms-office.activeX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7" r:id="rId9"/>
    <p:sldId id="297" r:id="rId10"/>
    <p:sldId id="285" r:id="rId11"/>
    <p:sldId id="296" r:id="rId12"/>
    <p:sldId id="294" r:id="rId13"/>
    <p:sldId id="298" r:id="rId14"/>
    <p:sldId id="299" r:id="rId15"/>
    <p:sldId id="293" r:id="rId16"/>
    <p:sldId id="300" r:id="rId17"/>
    <p:sldId id="301" r:id="rId18"/>
    <p:sldId id="345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20" r:id="rId35"/>
    <p:sldId id="321" r:id="rId36"/>
    <p:sldId id="319" r:id="rId37"/>
    <p:sldId id="322" r:id="rId38"/>
    <p:sldId id="324" r:id="rId39"/>
    <p:sldId id="326" r:id="rId40"/>
    <p:sldId id="343" r:id="rId41"/>
    <p:sldId id="342" r:id="rId42"/>
    <p:sldId id="34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914" autoAdjust="0"/>
    <p:restoredTop sz="94803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1ADA83-E495-47F9-81FA-93914842701F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D48227-A2A0-4542-9506-C94768155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117F3-17AD-4934-BDE0-89379978CD36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A98D0D-86E4-4197-8219-751978590429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667F3-73D3-4832-BADA-4E34BB1E4D48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91571-625E-4AF2-8D9F-A3A5F64BB867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85F5DD-3038-4D02-ACCA-719FB5D76C18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C028D7-1A0B-4AA7-A28F-CF298575AF2B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29848B-D9D5-4B1C-9FEA-FA044D13F7EF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9D802-2569-42AD-A6EA-2C3476926C01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6665CF-A17D-4202-B384-14DDA2AC241C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6665CF-A17D-4202-B384-14DDA2AC241C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DC734-A6F0-443C-80E6-7E804D92FE64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3ED6A8-A9F8-4069-BC85-778D9E339AC4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91B57D-D62C-4E81-8636-EC621654EE69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9BC6CC-2616-4B35-B8E5-C569E2903522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D0774E-11ED-45FC-8B61-FE4941265A93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491AA5-7C2F-4242-9FD8-9DAA96A624D2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AE083-CCA8-4EE0-8C45-14F3E5F5DFAD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480716-C8B3-4CBD-B75D-C3B36010F894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1C0474-24DF-4740-8714-AC86A524A573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A4DE9A-7900-4C36-B94D-87E76677D1FC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972206-DB64-43D9-AA9A-2D544DCBF933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AC232C-BBF6-439E-AB50-C1842310EA21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ECC892-B19A-49DD-A454-F84A3A0AC68D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CA4F4E-B1FF-4ED2-A247-41595207EA42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4F7249-475A-4CFB-8E64-4FDFC22456DD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622F43-8321-43BC-8A66-CF0AC87405F3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E1DE41-4757-4B33-9715-5680B8E7EC32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4271C1-C9FB-4413-B34F-3847FF31E0F1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5B10D7-AD8D-43AF-8AE0-D38364BC2856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22C222-4EE9-4C5E-8989-BB25EDA0F267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840B68-576D-4632-B634-61F81C8CAC5B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35D50C-F75B-4B9C-BDCA-70F01A337B68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48B824-26FB-4ABD-AE10-A67F81FB46A8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7142FD-CDFE-451E-A73B-C129B2646849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E1EDF3-941A-4AC6-8EFA-4D1804D27B0A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92FE9-788E-4E6C-AEB2-12D246E63037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C2E4E-0A87-4FBA-BA49-03761AB51353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5CC76-2EAF-45B9-A91F-EC8474EFB8A7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C9FB58-48DC-4494-895A-47A7B3191FA3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802551-31CA-4391-AD53-738EA3C4A139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0F59C-C862-417A-B757-43139157D749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01D10-2484-4DCF-990F-1FCD96237416}" type="slidenum">
              <a:rPr lang="en-GB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C12E-E1FA-4893-ADC4-A93A7B945905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FDEE-3B0B-429D-9146-9E06129711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EE3C-2C03-4FBB-871A-662726BEAD39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CC94-D583-400D-8EB7-102203C1D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75FD-EFBA-4993-B02B-B4D8A74A3DD8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28DE-EF46-43B3-BF79-AB1521A53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21B5-1278-4EA0-B559-ABAEDA57AC85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6534-D061-4F9D-9707-CF844852D7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9A18-28B9-4C9B-A6A0-E1733308D0EB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67B5-6AA7-403E-9B79-56B0DF5A9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5099-4608-4282-A36E-C25FC6CD9FE9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EC59-C0DE-44AD-8F69-D90A503E6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EABB-1DF2-4ABA-B825-83600205A1EE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D8A5-4B88-427A-8C0B-97DF5786F4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C687-C313-4C27-BE2D-EE9B54FA36A3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86A1-A8CD-4467-8FF1-1D940C05C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77F7-41FF-4527-A036-E4130B18BEAD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AE15-5C14-4270-A3A3-77023AC86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B3A3-1F00-4CB4-8EF7-3047A3556AC2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4002-B76E-4A10-AD31-675A4D2DDE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1AB4-1B00-4252-9B67-4591BDFE412D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5029-E9DD-459C-A208-9BE10E9C4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8DB3F-1989-432E-8BDF-7EEE22D28EEB}" type="datetimeFigureOut">
              <a:rPr lang="en-GB"/>
              <a:pPr>
                <a:defRPr/>
              </a:pPr>
              <a:t>18/08/16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39A0F1-79E9-4C66-8CC4-ED1784ADE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28600" y="1143000"/>
            <a:ext cx="868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600" b="1">
                <a:latin typeface="Broadway" pitchFamily="82" charset="0"/>
              </a:rPr>
              <a:t>Welcome to</a:t>
            </a: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1275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4" descr="SSWIthNoLocation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636838"/>
            <a:ext cx="4573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35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608263" y="0"/>
          <a:ext cx="4627562" cy="6453188"/>
        </p:xfrm>
        <a:graphic>
          <a:graphicData uri="http://schemas.openxmlformats.org/presentationml/2006/ole">
            <p:oleObj spid="_x0000_s1026" name="Acrobat Document" r:id="rId5" imgW="5668166" imgH="8009524" progId="AcroExch.Document.7">
              <p:embed/>
            </p:oleObj>
          </a:graphicData>
        </a:graphic>
      </p:graphicFrame>
      <p:sp>
        <p:nvSpPr>
          <p:cNvPr id="1037" name="TextBox 17"/>
          <p:cNvSpPr txBox="1">
            <a:spLocks noChangeArrowheads="1"/>
          </p:cNvSpPr>
          <p:nvPr/>
        </p:nvSpPr>
        <p:spPr bwMode="auto">
          <a:xfrm>
            <a:off x="160338" y="2563813"/>
            <a:ext cx="2416175" cy="1384300"/>
          </a:xfrm>
          <a:prstGeom prst="rect">
            <a:avLst/>
          </a:prstGeom>
          <a:noFill/>
          <a:ln w="9525">
            <a:solidFill>
              <a:srgbClr val="FF0000">
                <a:alpha val="36078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Arial Black" pitchFamily="34" charset="0"/>
              </a:rPr>
              <a:t>1985  1989 Companies Act Format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14663" y="1157288"/>
            <a:ext cx="3959225" cy="903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013075" y="2500313"/>
            <a:ext cx="3959225" cy="2519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22600" y="5516563"/>
            <a:ext cx="3959225" cy="936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41" name="TextBox 22"/>
          <p:cNvSpPr txBox="1">
            <a:spLocks noChangeArrowheads="1"/>
          </p:cNvSpPr>
          <p:nvPr/>
        </p:nvSpPr>
        <p:spPr bwMode="auto">
          <a:xfrm>
            <a:off x="1458913" y="5821363"/>
            <a:ext cx="1547812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alibri" pitchFamily="34" charset="0"/>
              </a:rPr>
              <a:t>Liabilities</a:t>
            </a:r>
          </a:p>
        </p:txBody>
      </p:sp>
      <p:sp>
        <p:nvSpPr>
          <p:cNvPr id="1042" name="TextBox 23"/>
          <p:cNvSpPr txBox="1">
            <a:spLocks noChangeArrowheads="1"/>
          </p:cNvSpPr>
          <p:nvPr/>
        </p:nvSpPr>
        <p:spPr bwMode="auto">
          <a:xfrm>
            <a:off x="6981825" y="1406525"/>
            <a:ext cx="1630363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alibri" pitchFamily="34" charset="0"/>
              </a:rPr>
              <a:t>Fixed assets</a:t>
            </a:r>
          </a:p>
        </p:txBody>
      </p:sp>
      <p:sp>
        <p:nvSpPr>
          <p:cNvPr id="1043" name="TextBox 24"/>
          <p:cNvSpPr txBox="1">
            <a:spLocks noChangeArrowheads="1"/>
          </p:cNvSpPr>
          <p:nvPr/>
        </p:nvSpPr>
        <p:spPr bwMode="auto">
          <a:xfrm>
            <a:off x="6981825" y="3357563"/>
            <a:ext cx="1625600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alibri" pitchFamily="34" charset="0"/>
              </a:rPr>
              <a:t>Current assets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4911725" y="5943600"/>
            <a:ext cx="301625" cy="509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8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9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2061" name="TextBox 14"/>
          <p:cNvSpPr txBox="1">
            <a:spLocks noChangeArrowheads="1"/>
          </p:cNvSpPr>
          <p:nvPr/>
        </p:nvSpPr>
        <p:spPr bwMode="auto">
          <a:xfrm rot="10800000" flipV="1">
            <a:off x="2235200" y="4859338"/>
            <a:ext cx="4759325" cy="1385887"/>
          </a:xfrm>
          <a:prstGeom prst="rect">
            <a:avLst/>
          </a:prstGeom>
          <a:noFill/>
          <a:ln w="9525">
            <a:solidFill>
              <a:srgbClr val="FF0000">
                <a:alpha val="36078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 Black" pitchFamily="34" charset="0"/>
              </a:rPr>
              <a:t>Revenue account </a:t>
            </a:r>
          </a:p>
          <a:p>
            <a:pPr algn="ctr"/>
            <a:r>
              <a:rPr lang="en-GB" sz="2800">
                <a:latin typeface="Arial Black" pitchFamily="34" charset="0"/>
              </a:rPr>
              <a:t>1985 1989 </a:t>
            </a:r>
          </a:p>
          <a:p>
            <a:pPr algn="ctr"/>
            <a:r>
              <a:rPr lang="en-GB" sz="2800">
                <a:latin typeface="Arial Black" pitchFamily="34" charset="0"/>
              </a:rPr>
              <a:t>Companies Act Format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2159000" y="96838"/>
          <a:ext cx="4851400" cy="6356350"/>
        </p:xfrm>
        <a:graphic>
          <a:graphicData uri="http://schemas.openxmlformats.org/presentationml/2006/ole">
            <p:oleObj spid="_x0000_s2050" name="Acrobat Document" r:id="rId5" imgW="5668166" imgH="8009524" progId="AcroExch.Document.7">
              <p:embed/>
            </p:oleObj>
          </a:graphicData>
        </a:graphic>
      </p:graphicFrame>
      <p:sp>
        <p:nvSpPr>
          <p:cNvPr id="2062" name="TextBox 16"/>
          <p:cNvSpPr txBox="1">
            <a:spLocks noChangeArrowheads="1"/>
          </p:cNvSpPr>
          <p:nvPr/>
        </p:nvSpPr>
        <p:spPr bwMode="auto">
          <a:xfrm rot="10800000" flipV="1">
            <a:off x="2235200" y="4859338"/>
            <a:ext cx="4759325" cy="1385887"/>
          </a:xfrm>
          <a:prstGeom prst="rect">
            <a:avLst/>
          </a:prstGeom>
          <a:noFill/>
          <a:ln w="9525">
            <a:solidFill>
              <a:srgbClr val="FF0000">
                <a:alpha val="36078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 Black" pitchFamily="34" charset="0"/>
              </a:rPr>
              <a:t>Balance sheet </a:t>
            </a:r>
          </a:p>
          <a:p>
            <a:pPr algn="ctr"/>
            <a:r>
              <a:rPr lang="en-GB" sz="2800">
                <a:latin typeface="Arial Black" pitchFamily="34" charset="0"/>
              </a:rPr>
              <a:t>1985 1989 </a:t>
            </a:r>
          </a:p>
          <a:p>
            <a:pPr algn="ctr"/>
            <a:r>
              <a:rPr lang="en-GB" sz="2800">
                <a:latin typeface="Arial Black" pitchFamily="34" charset="0"/>
              </a:rPr>
              <a:t>Companies Act Format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2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083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2159000" y="84138"/>
          <a:ext cx="4906963" cy="6369050"/>
        </p:xfrm>
        <a:graphic>
          <a:graphicData uri="http://schemas.openxmlformats.org/presentationml/2006/ole">
            <p:oleObj spid="_x0000_s3074" name="Acrobat Document" r:id="rId5" imgW="5668166" imgH="8009524" progId="AcroExch.Document.7">
              <p:embed/>
            </p:oleObj>
          </a:graphicData>
        </a:graphic>
      </p:graphicFrame>
      <p:sp>
        <p:nvSpPr>
          <p:cNvPr id="3085" name="TextBox 14"/>
          <p:cNvSpPr txBox="1">
            <a:spLocks noChangeArrowheads="1"/>
          </p:cNvSpPr>
          <p:nvPr/>
        </p:nvSpPr>
        <p:spPr bwMode="auto">
          <a:xfrm rot="10800000" flipV="1">
            <a:off x="2235200" y="4859338"/>
            <a:ext cx="4759325" cy="1385887"/>
          </a:xfrm>
          <a:prstGeom prst="rect">
            <a:avLst/>
          </a:prstGeom>
          <a:noFill/>
          <a:ln w="9525">
            <a:solidFill>
              <a:srgbClr val="FF0000">
                <a:alpha val="36078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 Black" pitchFamily="34" charset="0"/>
              </a:rPr>
              <a:t>Revenue account </a:t>
            </a:r>
          </a:p>
          <a:p>
            <a:pPr algn="ctr"/>
            <a:r>
              <a:rPr lang="en-GB" sz="2800">
                <a:latin typeface="Arial Black" pitchFamily="34" charset="0"/>
              </a:rPr>
              <a:t>1985 1989 </a:t>
            </a:r>
          </a:p>
          <a:p>
            <a:pPr algn="ctr"/>
            <a:r>
              <a:rPr lang="en-GB" sz="2800">
                <a:latin typeface="Arial Black" pitchFamily="34" charset="0"/>
              </a:rPr>
              <a:t>Companies Act Format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4825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Arial Black" pitchFamily="34" charset="0"/>
              </a:rPr>
              <a:t>Kesho has developed two solutions to assist with the transition to the FRS102 standard.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600" b="1">
                <a:solidFill>
                  <a:srgbClr val="FF3300"/>
                </a:solidFill>
                <a:latin typeface="Arial Black" pitchFamily="34" charset="0"/>
              </a:rPr>
              <a:t>The first involves re-ordering the nominal ledger accounts.</a:t>
            </a:r>
            <a:endParaRPr lang="en-GB" sz="2600">
              <a:solidFill>
                <a:srgbClr val="FF33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>
                <a:latin typeface="Arial Black" pitchFamily="34" charset="0"/>
              </a:rPr>
              <a:t>An almost impossible task if the credit union were to attempt to do this manually.</a:t>
            </a:r>
          </a:p>
        </p:txBody>
      </p:sp>
      <p:sp>
        <p:nvSpPr>
          <p:cNvPr id="34829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5849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Arial Black" pitchFamily="34" charset="0"/>
              </a:rPr>
              <a:t>The Kesho Coding Plan has been revised in the order required under FRS102.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600" b="1">
                <a:solidFill>
                  <a:srgbClr val="FF3300"/>
                </a:solidFill>
                <a:latin typeface="Arial Black" pitchFamily="34" charset="0"/>
              </a:rPr>
              <a:t>An Excel spreadsheet has been produced to illustrate this.</a:t>
            </a:r>
            <a:endParaRPr lang="en-GB" sz="2600">
              <a:solidFill>
                <a:srgbClr val="FF33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>
                <a:latin typeface="Arial Black" pitchFamily="34" charset="0"/>
              </a:rPr>
              <a:t>The same spreadsheet will be used to map existing nominal codes to FRS102.</a:t>
            </a:r>
          </a:p>
        </p:txBody>
      </p:sp>
      <p:sp>
        <p:nvSpPr>
          <p:cNvPr id="35853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08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275013" y="2924175"/>
          <a:ext cx="2738437" cy="1081088"/>
        </p:xfrm>
        <a:graphic>
          <a:graphicData uri="http://schemas.openxmlformats.org/presentationml/2006/ole">
            <p:oleObj spid="_x0000_s4098" name="Worksheet" r:id="rId5" imgW="8877397" imgH="11906230" progId="Excel.Sheet.8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323850" y="1341438"/>
          <a:ext cx="8521700" cy="4103687"/>
        </p:xfrm>
        <a:graphic>
          <a:graphicData uri="http://schemas.openxmlformats.org/presentationml/2006/ole">
            <p:oleObj spid="_x0000_s4099" name="Worksheet" r:id="rId6" imgW="4886368" imgH="229538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6873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To utilise this method of converting the existing nominal ledger.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Download the spreadsheet from </a:t>
            </a:r>
            <a:r>
              <a:rPr lang="en-GB" sz="2600" b="1" dirty="0" err="1">
                <a:solidFill>
                  <a:srgbClr val="FF3300"/>
                </a:solidFill>
                <a:latin typeface="Arial Black" pitchFamily="34" charset="0"/>
                <a:cs typeface="+mn-cs"/>
              </a:rPr>
              <a:t>Kesho’s</a:t>
            </a:r>
            <a:r>
              <a:rPr lang="en-GB" sz="2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 website </a:t>
            </a:r>
            <a:r>
              <a:rPr lang="en-GB" sz="2600" b="1" u="sng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www.kesho.co.uk</a:t>
            </a:r>
            <a:r>
              <a:rPr lang="en-GB" sz="2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.</a:t>
            </a:r>
            <a:endParaRPr lang="en-GB" sz="2600" dirty="0">
              <a:solidFill>
                <a:srgbClr val="FF33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latin typeface="Arial Black" pitchFamily="34" charset="0"/>
                <a:cs typeface="+mn-cs"/>
              </a:rPr>
              <a:t>Click ‘Curtains Too’ then click ‘FRS102 Mapping </a:t>
            </a:r>
            <a:r>
              <a:rPr lang="en-GB" sz="2600" dirty="0" smtClean="0">
                <a:latin typeface="Arial Black" pitchFamily="34" charset="0"/>
                <a:cs typeface="+mn-cs"/>
              </a:rPr>
              <a:t>template’.</a:t>
            </a:r>
            <a:endParaRPr lang="en-GB" sz="2600" dirty="0">
              <a:latin typeface="Arial Black" pitchFamily="34" charset="0"/>
              <a:cs typeface="+mn-cs"/>
            </a:endParaRPr>
          </a:p>
        </p:txBody>
      </p:sp>
      <p:sp>
        <p:nvSpPr>
          <p:cNvPr id="36877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7897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dirty="0">
                <a:solidFill>
                  <a:srgbClr val="006600"/>
                </a:solidFill>
                <a:latin typeface="Arial Black" pitchFamily="34" charset="0"/>
              </a:rPr>
              <a:t>Download the spreadsheet to a sensible location for ease of access later.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600" b="1" dirty="0" smtClean="0">
                <a:solidFill>
                  <a:srgbClr val="FF3300"/>
                </a:solidFill>
                <a:latin typeface="Arial Black" pitchFamily="34" charset="0"/>
              </a:rPr>
              <a:t>Using a coding plan and/or trial balance record your existing codes in column C.</a:t>
            </a:r>
            <a:endParaRPr lang="en-GB" sz="2600" dirty="0">
              <a:solidFill>
                <a:srgbClr val="FF33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 dirty="0" smtClean="0">
                <a:latin typeface="Arial Black" pitchFamily="34" charset="0"/>
              </a:rPr>
              <a:t>Repeat this for all nominal codes you have used previously.</a:t>
            </a:r>
            <a:endParaRPr lang="en-GB" sz="2600" dirty="0">
              <a:latin typeface="Arial Black" pitchFamily="34" charset="0"/>
            </a:endParaRPr>
          </a:p>
        </p:txBody>
      </p:sp>
      <p:sp>
        <p:nvSpPr>
          <p:cNvPr id="37901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7897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dirty="0" smtClean="0">
                <a:solidFill>
                  <a:srgbClr val="006600"/>
                </a:solidFill>
                <a:latin typeface="Arial Black" pitchFamily="34" charset="0"/>
              </a:rPr>
              <a:t>Before conversion, ensure you have no </a:t>
            </a:r>
            <a:r>
              <a:rPr lang="en-GB" sz="2600" dirty="0" err="1" smtClean="0">
                <a:solidFill>
                  <a:srgbClr val="006600"/>
                </a:solidFill>
                <a:latin typeface="Arial Black" pitchFamily="34" charset="0"/>
              </a:rPr>
              <a:t>uncleared</a:t>
            </a:r>
            <a:r>
              <a:rPr lang="en-GB" sz="2600" dirty="0" smtClean="0">
                <a:solidFill>
                  <a:srgbClr val="006600"/>
                </a:solidFill>
                <a:latin typeface="Arial Black" pitchFamily="34" charset="0"/>
              </a:rPr>
              <a:t> audit reports.</a:t>
            </a:r>
            <a:endParaRPr lang="en-GB" sz="2600" dirty="0">
              <a:solidFill>
                <a:srgbClr val="0066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600" b="1" dirty="0" smtClean="0">
                <a:solidFill>
                  <a:srgbClr val="FF3300"/>
                </a:solidFill>
                <a:latin typeface="Arial Black" pitchFamily="34" charset="0"/>
              </a:rPr>
              <a:t>Ensure all users are out of Curtains.</a:t>
            </a:r>
            <a:endParaRPr lang="en-GB" sz="2600" dirty="0">
              <a:solidFill>
                <a:srgbClr val="FF33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 dirty="0" smtClean="0">
                <a:latin typeface="Arial Black" pitchFamily="34" charset="0"/>
              </a:rPr>
              <a:t>Ensure a backup is made of your Curtains databases.</a:t>
            </a:r>
            <a:endParaRPr lang="en-GB" sz="2600" dirty="0">
              <a:latin typeface="Arial Black" pitchFamily="34" charset="0"/>
            </a:endParaRPr>
          </a:p>
        </p:txBody>
      </p:sp>
      <p:sp>
        <p:nvSpPr>
          <p:cNvPr id="37901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8921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24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38926" name="Picture 15" descr="C:\Users\Angus Nicol\Pictures\dell 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33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2"/>
          <p:cNvPicPr>
            <a:picLocks noChangeAspect="1" noChangeArrowheads="1"/>
          </p:cNvPicPr>
          <p:nvPr/>
        </p:nvPicPr>
        <p:blipFill>
          <a:blip r:embed="rId5" cstate="print">
            <a:lum bright="48000" contrast="-46000"/>
          </a:blip>
          <a:srcRect/>
          <a:stretch>
            <a:fillRect/>
          </a:stretch>
        </p:blipFill>
        <p:spPr bwMode="auto">
          <a:xfrm>
            <a:off x="2359025" y="2105025"/>
            <a:ext cx="42291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Text Box 14"/>
          <p:cNvSpPr txBox="1">
            <a:spLocks noChangeArrowheads="1"/>
          </p:cNvSpPr>
          <p:nvPr/>
        </p:nvSpPr>
        <p:spPr bwMode="auto">
          <a:xfrm>
            <a:off x="2384425" y="2811463"/>
            <a:ext cx="417671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6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GB" sz="1600">
                <a:solidFill>
                  <a:srgbClr val="006600"/>
                </a:solidFill>
                <a:latin typeface="Arial Black" pitchFamily="34" charset="0"/>
              </a:rPr>
              <a:t>Maintenance.</a:t>
            </a:r>
          </a:p>
          <a:p>
            <a:pPr>
              <a:spcBef>
                <a:spcPct val="50000"/>
              </a:spcBef>
            </a:pPr>
            <a:endParaRPr lang="en-GB" sz="1600">
              <a:solidFill>
                <a:srgbClr val="006600"/>
              </a:solidFill>
              <a:latin typeface="Arial Black" pitchFamily="34" charset="0"/>
            </a:endParaRP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GB" sz="1600" b="1">
                <a:solidFill>
                  <a:srgbClr val="FF3300"/>
                </a:solidFill>
                <a:latin typeface="Arial Black" pitchFamily="34" charset="0"/>
              </a:rPr>
              <a:t> Nominal</a:t>
            </a:r>
          </a:p>
          <a:p>
            <a:pPr lvl="1">
              <a:spcBef>
                <a:spcPct val="50000"/>
              </a:spcBef>
            </a:pPr>
            <a:endParaRPr lang="en-GB" sz="1600">
              <a:solidFill>
                <a:srgbClr val="FF3300"/>
              </a:solidFill>
              <a:latin typeface="Arial Black" pitchFamily="34" charset="0"/>
            </a:endParaRPr>
          </a:p>
          <a:p>
            <a:pPr lvl="2">
              <a:spcBef>
                <a:spcPct val="50000"/>
              </a:spcBef>
              <a:buFont typeface="Arial" charset="0"/>
              <a:buChar char="•"/>
            </a:pPr>
            <a:r>
              <a:rPr lang="en-GB" sz="1600">
                <a:latin typeface="Arial Black" pitchFamily="34" charset="0"/>
              </a:rPr>
              <a:t> Account maintenance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7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298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20" name="Oval 19"/>
          <p:cNvSpPr/>
          <p:nvPr/>
        </p:nvSpPr>
        <p:spPr>
          <a:xfrm>
            <a:off x="2555875" y="1412875"/>
            <a:ext cx="4319588" cy="3887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9945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48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39950" name="Picture 15" descr="C:\Users\Angus Nicol\Pictures\dell 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33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2106613"/>
            <a:ext cx="4230687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30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3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51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755650" y="2492375"/>
          <a:ext cx="7777163" cy="2232025"/>
        </p:xfrm>
        <a:graphic>
          <a:graphicData uri="http://schemas.openxmlformats.org/presentationml/2006/ole">
            <p:oleObj spid="_x0000_s5122" name="Bitmap Image" r:id="rId5" imgW="8554644" imgH="2723810" progId="PBrush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2339975" y="2492375"/>
            <a:ext cx="431800" cy="431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969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72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40974" name="Picture 15" descr="C:\Users\Angus Nicol\Pictures\dell 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33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2106613"/>
            <a:ext cx="4230687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272213" y="5202238"/>
            <a:ext cx="288925" cy="2159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993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6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41998" name="Picture 15" descr="C:\Users\Angus Nicol\Pictures\dell 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33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2106613"/>
            <a:ext cx="4230687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203575" y="5445125"/>
            <a:ext cx="2808288" cy="2873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3017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dirty="0">
                <a:solidFill>
                  <a:srgbClr val="006600"/>
                </a:solidFill>
                <a:latin typeface="Arial Black" pitchFamily="34" charset="0"/>
              </a:rPr>
              <a:t>While the accounts are being re-numbered, a counter will show at the top of the screen.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600" b="1" dirty="0">
                <a:solidFill>
                  <a:srgbClr val="FF3300"/>
                </a:solidFill>
                <a:latin typeface="Arial Black" pitchFamily="34" charset="0"/>
              </a:rPr>
              <a:t>Dependent on the number of transactions there may be a significant delay thereafter.</a:t>
            </a:r>
            <a:endParaRPr lang="en-GB" sz="2600" dirty="0">
              <a:solidFill>
                <a:srgbClr val="FF33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 dirty="0">
                <a:latin typeface="Arial Black" pitchFamily="34" charset="0"/>
              </a:rPr>
              <a:t>Once the program is complete the system will </a:t>
            </a:r>
            <a:r>
              <a:rPr lang="en-GB" sz="2600" dirty="0" smtClean="0">
                <a:latin typeface="Arial Black" pitchFamily="34" charset="0"/>
              </a:rPr>
              <a:t>simply return </a:t>
            </a:r>
            <a:r>
              <a:rPr lang="en-GB" sz="2600" dirty="0">
                <a:latin typeface="Arial Black" pitchFamily="34" charset="0"/>
              </a:rPr>
              <a:t>to the Curtains desktop.</a:t>
            </a:r>
          </a:p>
        </p:txBody>
      </p:sp>
      <p:sp>
        <p:nvSpPr>
          <p:cNvPr id="43021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4041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Arial Black" pitchFamily="34" charset="0"/>
              </a:rPr>
              <a:t>We can now take a look at the new format of the Trial balance.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600" b="1">
                <a:solidFill>
                  <a:srgbClr val="FF3300"/>
                </a:solidFill>
                <a:latin typeface="Arial Black" pitchFamily="34" charset="0"/>
              </a:rPr>
              <a:t>We can view the Balance sheet in FRS102 format.</a:t>
            </a:r>
            <a:endParaRPr lang="en-GB" sz="2600">
              <a:solidFill>
                <a:srgbClr val="FF33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>
                <a:latin typeface="Arial Black" pitchFamily="34" charset="0"/>
              </a:rPr>
              <a:t>We can also view the Revenue account in FRS102 format.</a:t>
            </a:r>
          </a:p>
        </p:txBody>
      </p:sp>
      <p:sp>
        <p:nvSpPr>
          <p:cNvPr id="44045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55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411413" y="44450"/>
          <a:ext cx="4605337" cy="6361113"/>
        </p:xfrm>
        <a:graphic>
          <a:graphicData uri="http://schemas.openxmlformats.org/presentationml/2006/ole">
            <p:oleObj spid="_x0000_s6146" name="Acrobat Document" r:id="rId5" imgW="5668166" imgH="8009524" progId="AcroExch.Document.7">
              <p:embed/>
            </p:oleObj>
          </a:graphicData>
        </a:graphic>
      </p:graphicFrame>
      <p:sp>
        <p:nvSpPr>
          <p:cNvPr id="6157" name="TextBox 17"/>
          <p:cNvSpPr txBox="1">
            <a:spLocks noChangeArrowheads="1"/>
          </p:cNvSpPr>
          <p:nvPr/>
        </p:nvSpPr>
        <p:spPr bwMode="auto">
          <a:xfrm>
            <a:off x="160338" y="2563813"/>
            <a:ext cx="2179637" cy="954087"/>
          </a:xfrm>
          <a:prstGeom prst="rect">
            <a:avLst/>
          </a:prstGeom>
          <a:noFill/>
          <a:ln w="9525">
            <a:solidFill>
              <a:srgbClr val="FF0000">
                <a:alpha val="36078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 Black" pitchFamily="34" charset="0"/>
              </a:rPr>
              <a:t>FRS102</a:t>
            </a:r>
          </a:p>
          <a:p>
            <a:pPr algn="ctr"/>
            <a:r>
              <a:rPr lang="en-GB" sz="2800">
                <a:latin typeface="Arial Black" pitchFamily="34" charset="0"/>
              </a:rPr>
              <a:t>Format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4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5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5066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45068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175" y="1339850"/>
            <a:ext cx="6480175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TextBox 18"/>
          <p:cNvSpPr txBox="1">
            <a:spLocks noChangeArrowheads="1"/>
          </p:cNvSpPr>
          <p:nvPr/>
        </p:nvSpPr>
        <p:spPr bwMode="auto">
          <a:xfrm rot="10800000" flipV="1">
            <a:off x="2195513" y="5380038"/>
            <a:ext cx="4759325" cy="954087"/>
          </a:xfrm>
          <a:prstGeom prst="rect">
            <a:avLst/>
          </a:prstGeom>
          <a:noFill/>
          <a:ln w="9525">
            <a:solidFill>
              <a:srgbClr val="FF0000">
                <a:alpha val="36078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 Black" pitchFamily="34" charset="0"/>
              </a:rPr>
              <a:t>Balance sheet </a:t>
            </a:r>
          </a:p>
          <a:p>
            <a:pPr algn="ctr"/>
            <a:r>
              <a:rPr lang="en-GB" sz="2800">
                <a:latin typeface="Arial Black" pitchFamily="34" charset="0"/>
              </a:rPr>
              <a:t>FRS102 format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088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089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6090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46092" name="TextBox 14"/>
          <p:cNvSpPr txBox="1">
            <a:spLocks noChangeArrowheads="1"/>
          </p:cNvSpPr>
          <p:nvPr/>
        </p:nvSpPr>
        <p:spPr bwMode="auto">
          <a:xfrm rot="10800000" flipV="1">
            <a:off x="2195513" y="5380038"/>
            <a:ext cx="4759325" cy="954087"/>
          </a:xfrm>
          <a:prstGeom prst="rect">
            <a:avLst/>
          </a:prstGeom>
          <a:noFill/>
          <a:ln w="9525">
            <a:solidFill>
              <a:srgbClr val="FF0000">
                <a:alpha val="36078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 Black" pitchFamily="34" charset="0"/>
              </a:rPr>
              <a:t>Revenue account </a:t>
            </a:r>
          </a:p>
          <a:p>
            <a:pPr algn="ctr"/>
            <a:r>
              <a:rPr lang="en-GB" sz="2800">
                <a:latin typeface="Arial Black" pitchFamily="34" charset="0"/>
              </a:rPr>
              <a:t>FRS102 format</a:t>
            </a:r>
          </a:p>
        </p:txBody>
      </p:sp>
      <p:pic>
        <p:nvPicPr>
          <p:cNvPr id="460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175" y="1341438"/>
            <a:ext cx="648176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7113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116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Arial Black" pitchFamily="34" charset="0"/>
              </a:rPr>
              <a:t>That’s the easy part – because there was already a ‘Balance sheet’ to convert.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600" b="1">
                <a:solidFill>
                  <a:srgbClr val="FF3300"/>
                </a:solidFill>
                <a:latin typeface="Arial Black" pitchFamily="34" charset="0"/>
              </a:rPr>
              <a:t>There was also an existing ‘Revenue account’ to convert.</a:t>
            </a:r>
            <a:endParaRPr lang="en-GB" sz="2600">
              <a:solidFill>
                <a:srgbClr val="FF33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>
                <a:latin typeface="Arial Black" pitchFamily="34" charset="0"/>
              </a:rPr>
              <a:t>Even the mechanics of fixed asset register and schedule have been converted.</a:t>
            </a:r>
          </a:p>
        </p:txBody>
      </p:sp>
      <p:sp>
        <p:nvSpPr>
          <p:cNvPr id="47117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22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20" name="Oval 19"/>
          <p:cNvSpPr/>
          <p:nvPr/>
        </p:nvSpPr>
        <p:spPr>
          <a:xfrm>
            <a:off x="2555875" y="1412875"/>
            <a:ext cx="4319588" cy="3887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8137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40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Arial Black" pitchFamily="34" charset="0"/>
              </a:rPr>
              <a:t>However, the ‘Cash flow’ is new to most credit unions.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600" b="1">
                <a:solidFill>
                  <a:srgbClr val="FF3300"/>
                </a:solidFill>
                <a:latin typeface="Arial Black" pitchFamily="34" charset="0"/>
              </a:rPr>
              <a:t>As is the credit risk analysis / impairment schedule.</a:t>
            </a:r>
            <a:endParaRPr lang="en-GB" sz="2600">
              <a:solidFill>
                <a:srgbClr val="FF33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>
                <a:latin typeface="Arial Black" pitchFamily="34" charset="0"/>
              </a:rPr>
              <a:t>And while we are at it we may as well consider the other notes to the accounts.</a:t>
            </a:r>
          </a:p>
        </p:txBody>
      </p:sp>
      <p:sp>
        <p:nvSpPr>
          <p:cNvPr id="48141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9161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The ‘Cash flow’ illustrates how changes in the Balance sheet and income affect cash</a:t>
            </a:r>
            <a:r>
              <a:rPr lang="en-GB" sz="2400" baseline="30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1</a:t>
            </a:r>
            <a:endParaRPr lang="en-GB" sz="2600" baseline="30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Unlike the two other statements this does not follow the coding plan route.</a:t>
            </a:r>
            <a:endParaRPr lang="en-GB" sz="2600" dirty="0">
              <a:solidFill>
                <a:srgbClr val="FF33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latin typeface="Arial Black" pitchFamily="34" charset="0"/>
                <a:cs typeface="+mn-cs"/>
              </a:rPr>
              <a:t>Therefore we need another way of finding the information to complete the Cash flow.</a:t>
            </a:r>
          </a:p>
        </p:txBody>
      </p:sp>
      <p:sp>
        <p:nvSpPr>
          <p:cNvPr id="49165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49167" name="TextBox 14"/>
          <p:cNvSpPr txBox="1">
            <a:spLocks noChangeArrowheads="1"/>
          </p:cNvSpPr>
          <p:nvPr/>
        </p:nvSpPr>
        <p:spPr bwMode="auto">
          <a:xfrm>
            <a:off x="509588" y="6091238"/>
            <a:ext cx="30241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Arial Black" pitchFamily="34" charset="0"/>
              </a:rPr>
              <a:t>1. Cash or cash equivalents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0185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This is where we introduce a completely new program.</a:t>
            </a:r>
            <a:endParaRPr lang="en-GB" sz="2600" baseline="30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For those who don’t like housekeeping, this is not the most exciting task.</a:t>
            </a:r>
            <a:endParaRPr lang="en-GB" sz="2600" dirty="0">
              <a:solidFill>
                <a:srgbClr val="FF33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latin typeface="Arial Black" pitchFamily="34" charset="0"/>
                <a:cs typeface="+mn-cs"/>
              </a:rPr>
              <a:t>However, once completed, the result can be extremely satisfying.</a:t>
            </a:r>
          </a:p>
        </p:txBody>
      </p:sp>
      <p:sp>
        <p:nvSpPr>
          <p:cNvPr id="50189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209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51211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Introducing ‘Accounts format maintenance’ document creator.</a:t>
            </a:r>
            <a:endParaRPr lang="en-GB" sz="2600" baseline="30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This program is found under maintenance, nominal.</a:t>
            </a:r>
            <a:endParaRPr lang="en-GB" sz="2600" dirty="0">
              <a:solidFill>
                <a:srgbClr val="FF33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latin typeface="Arial Black" pitchFamily="34" charset="0"/>
                <a:cs typeface="+mn-cs"/>
              </a:rPr>
              <a:t>It is used to dart in and out of various locations picking up relevant information.</a:t>
            </a:r>
          </a:p>
        </p:txBody>
      </p:sp>
      <p:sp>
        <p:nvSpPr>
          <p:cNvPr id="51213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2233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236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52238" name="Picture 15" descr="C:\Users\Angus Nicol\Pictures\dell 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33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2"/>
          <p:cNvPicPr>
            <a:picLocks noChangeAspect="1" noChangeArrowheads="1"/>
          </p:cNvPicPr>
          <p:nvPr/>
        </p:nvPicPr>
        <p:blipFill>
          <a:blip r:embed="rId5" cstate="print">
            <a:lum bright="48000" contrast="-46000"/>
          </a:blip>
          <a:srcRect/>
          <a:stretch>
            <a:fillRect/>
          </a:stretch>
        </p:blipFill>
        <p:spPr bwMode="auto">
          <a:xfrm>
            <a:off x="2359025" y="2105025"/>
            <a:ext cx="42291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830513" y="2886075"/>
            <a:ext cx="3527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 Maintenance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600" baseline="30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 Nominal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FF3300"/>
              </a:solidFill>
              <a:latin typeface="Arial Black" pitchFamily="34" charset="0"/>
              <a:cs typeface="+mn-cs"/>
            </a:endParaRPr>
          </a:p>
          <a:p>
            <a:pPr lvl="2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 </a:t>
            </a:r>
            <a:r>
              <a:rPr lang="en-GB" sz="1600" dirty="0">
                <a:latin typeface="Arial Black" pitchFamily="34" charset="0"/>
                <a:cs typeface="+mn-cs"/>
              </a:rPr>
              <a:t>Accounts format maintenance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3257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0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53262" name="Picture 15" descr="C:\Users\Angus Nicol\Pictures\dell 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33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2106613"/>
            <a:ext cx="4230687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178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1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7183" name="TextBox 164"/>
          <p:cNvSpPr txBox="1">
            <a:spLocks noChangeArrowheads="1"/>
          </p:cNvSpPr>
          <p:nvPr/>
        </p:nvSpPr>
        <p:spPr bwMode="auto">
          <a:xfrm>
            <a:off x="2411413" y="5508625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Arial Black" pitchFamily="34" charset="0"/>
              </a:rPr>
              <a:t>Accounts format maintenance Operating instructions</a:t>
            </a:r>
          </a:p>
        </p:txBody>
      </p:sp>
    </p:spTree>
    <p:controls>
      <p:control spid="7170" name="TextBox1" r:id="rId2" imgW="8572680" imgH="3886200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4281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Since Kesho has no knowledge of nominal codes added by each credit union.</a:t>
            </a:r>
            <a:endParaRPr lang="en-GB" sz="2600" baseline="30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It is impossible to create a standard Statutory plan that will work for every CU.</a:t>
            </a:r>
            <a:endParaRPr lang="en-GB" sz="2600" dirty="0">
              <a:solidFill>
                <a:srgbClr val="FF33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latin typeface="Arial Black" pitchFamily="34" charset="0"/>
                <a:cs typeface="+mn-cs"/>
              </a:rPr>
              <a:t>Nevertheless Kesho may consider building a skeleton plan to give users a start.</a:t>
            </a:r>
          </a:p>
        </p:txBody>
      </p:sp>
      <p:sp>
        <p:nvSpPr>
          <p:cNvPr id="54285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202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5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9750" y="1365250"/>
          <a:ext cx="8008938" cy="4079875"/>
        </p:xfrm>
        <a:graphic>
          <a:graphicData uri="http://schemas.openxmlformats.org/presentationml/2006/ole">
            <p:oleObj spid="_x0000_s8194" name="Acrobat Document" r:id="rId5" imgW="8009524" imgH="5668166" progId="AcroExch.Document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5305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rgbClr val="006600"/>
                </a:solidFill>
                <a:latin typeface="Arial Black" pitchFamily="34" charset="0"/>
                <a:cs typeface="+mn-cs"/>
              </a:rPr>
              <a:t>What if the Board doesn’t want to change the layout of the nominal ledger?</a:t>
            </a:r>
            <a:endParaRPr lang="en-GB" sz="2600" baseline="30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FF3300"/>
                </a:solidFill>
                <a:latin typeface="Arial Black" pitchFamily="34" charset="0"/>
                <a:cs typeface="+mn-cs"/>
              </a:rPr>
              <a:t>That is where ‘Plan B’ comes in – The coding plan can stay as it is.</a:t>
            </a:r>
            <a:endParaRPr lang="en-GB" sz="2600" dirty="0">
              <a:solidFill>
                <a:srgbClr val="FF33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00" dirty="0">
                <a:latin typeface="Arial Black" pitchFamily="34" charset="0"/>
                <a:cs typeface="+mn-cs"/>
              </a:rPr>
              <a:t>And the ‘Statutory’ file can control ‘Balance sheet’, ‘Revenue account’ and all ‘Notes’ .</a:t>
            </a:r>
          </a:p>
        </p:txBody>
      </p:sp>
      <p:sp>
        <p:nvSpPr>
          <p:cNvPr id="55309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6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20" name="Oval 19"/>
          <p:cNvSpPr/>
          <p:nvPr/>
        </p:nvSpPr>
        <p:spPr>
          <a:xfrm>
            <a:off x="2555875" y="1412875"/>
            <a:ext cx="4319588" cy="3887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6329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2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563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323975"/>
            <a:ext cx="748982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TextBox 17"/>
          <p:cNvSpPr txBox="1">
            <a:spLocks noChangeArrowheads="1"/>
          </p:cNvSpPr>
          <p:nvPr/>
        </p:nvSpPr>
        <p:spPr bwMode="auto">
          <a:xfrm>
            <a:off x="857250" y="5645150"/>
            <a:ext cx="6192838" cy="646113"/>
          </a:xfrm>
          <a:prstGeom prst="rect">
            <a:avLst/>
          </a:prstGeom>
          <a:noFill/>
          <a:ln w="9525">
            <a:solidFill>
              <a:srgbClr val="FF0000">
                <a:alpha val="34901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Arial Black" pitchFamily="34" charset="0"/>
              </a:rPr>
              <a:t>Extract from statutory coding plan illustrating covering page and Balance sheet references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9226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9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3563938" y="2781300"/>
          <a:ext cx="1970087" cy="1825625"/>
        </p:xfrm>
        <a:graphic>
          <a:graphicData uri="http://schemas.openxmlformats.org/presentationml/2006/ole">
            <p:oleObj spid="_x0000_s9218" name="Document" showAsIcon="1" r:id="rId5" imgW="914400" imgH="771480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6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7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2778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32780" name="Picture 18" descr="rrFRS1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86423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70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20" name="Oval 19"/>
          <p:cNvSpPr/>
          <p:nvPr/>
        </p:nvSpPr>
        <p:spPr>
          <a:xfrm>
            <a:off x="2555875" y="1412875"/>
            <a:ext cx="4319588" cy="3887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2484438" y="5210175"/>
            <a:ext cx="44640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>
                <a:latin typeface="Arial Black" pitchFamily="34" charset="0"/>
              </a:rPr>
              <a:t>Challenge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6394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20" name="Oval 19"/>
          <p:cNvSpPr/>
          <p:nvPr/>
        </p:nvSpPr>
        <p:spPr>
          <a:xfrm>
            <a:off x="2555875" y="1412875"/>
            <a:ext cx="4319588" cy="3887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0</a:t>
            </a: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2484438" y="5210175"/>
            <a:ext cx="44640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>
                <a:latin typeface="Arial Black" pitchFamily="34" charset="0"/>
              </a:rPr>
              <a:t>Problems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7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418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sp>
        <p:nvSpPr>
          <p:cNvPr id="20" name="Oval 19"/>
          <p:cNvSpPr/>
          <p:nvPr/>
        </p:nvSpPr>
        <p:spPr>
          <a:xfrm>
            <a:off x="2555875" y="1412875"/>
            <a:ext cx="4319588" cy="3887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2484438" y="5210175"/>
            <a:ext cx="44640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>
                <a:latin typeface="Arial Black" pitchFamily="34" charset="0"/>
              </a:rPr>
              <a:t>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53" name="Rectangle 16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1754" name="Picture 18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  <p:pic>
        <p:nvPicPr>
          <p:cNvPr id="31756" name="Picture 13" descr="FRS1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325" y="1020763"/>
            <a:ext cx="7188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542088"/>
            <a:ext cx="7234238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424863" y="6542088"/>
            <a:ext cx="719137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0" y="6448425"/>
            <a:ext cx="9144000" cy="762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2263775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3801" name="Picture 10" descr="C:\Users\Angus Nicol\Downloads\kesho_logo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304800"/>
            <a:ext cx="1144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1752600" y="7080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Arial Black" pitchFamily="34" charset="0"/>
              </a:rPr>
              <a:t>Getting ready for FRS102?</a:t>
            </a: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412750" y="1250950"/>
            <a:ext cx="8277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468313" y="2160588"/>
            <a:ext cx="8280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Arial Black" pitchFamily="34" charset="0"/>
              </a:rPr>
              <a:t>Curtains Too the SQL was delivered with the Kesho Coding Plan.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600" b="1">
                <a:solidFill>
                  <a:srgbClr val="FF3300"/>
                </a:solidFill>
                <a:latin typeface="Arial Black" pitchFamily="34" charset="0"/>
              </a:rPr>
              <a:t>The Kesho Coding Plan is ordered according to the Companies Act 1985/1989 format.</a:t>
            </a:r>
            <a:endParaRPr lang="en-GB" sz="2600">
              <a:solidFill>
                <a:srgbClr val="FF33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600">
                <a:latin typeface="Arial Black" pitchFamily="34" charset="0"/>
              </a:rPr>
              <a:t>The current financial year-end accounts must be presented to the FRS102 standard</a:t>
            </a:r>
            <a:r>
              <a:rPr lang="en-GB" sz="2400">
                <a:latin typeface="Arial Black" pitchFamily="34" charset="0"/>
              </a:rPr>
              <a:t>.</a:t>
            </a:r>
          </a:p>
        </p:txBody>
      </p:sp>
      <p:sp>
        <p:nvSpPr>
          <p:cNvPr id="33805" name="Text Box 5"/>
          <p:cNvSpPr txBox="1">
            <a:spLocks noChangeArrowheads="1"/>
          </p:cNvSpPr>
          <p:nvPr/>
        </p:nvSpPr>
        <p:spPr bwMode="auto">
          <a:xfrm>
            <a:off x="7142163" y="6469063"/>
            <a:ext cx="167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solidFill>
                  <a:srgbClr val="FF3300"/>
                </a:solidFill>
                <a:latin typeface="Broadway" pitchFamily="82" charset="0"/>
              </a:rPr>
              <a:t>Summer School 2016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32638" y="5454650"/>
            <a:ext cx="18716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50" dirty="0">
                <a:solidFill>
                  <a:srgbClr val="00B050"/>
                </a:solidFill>
                <a:latin typeface="Broadway" pitchFamily="82" charset="0"/>
                <a:cs typeface="+mn-cs"/>
              </a:rPr>
              <a:t>FRS102 Symposium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3300"/>
                </a:solidFill>
                <a:latin typeface="Broadway" pitchFamily="82" charset="0"/>
                <a:cs typeface="+mn-cs"/>
              </a:rPr>
              <a:t>23 JUNE 2016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" dirty="0">
                <a:latin typeface="Broadway" pitchFamily="82" charset="0"/>
                <a:cs typeface="+mn-cs"/>
              </a:rPr>
              <a:t>Manchester Conference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1324</Words>
  <Application>Microsoft Office PowerPoint</Application>
  <PresentationFormat>On-screen Show (4:3)</PresentationFormat>
  <Paragraphs>323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Office Theme</vt:lpstr>
      <vt:lpstr>Acrobat Document</vt:lpstr>
      <vt:lpstr>Microsoft Office Excel 97-2003 Worksheet</vt:lpstr>
      <vt:lpstr>Worksheet</vt:lpstr>
      <vt:lpstr>Bitmap Image</vt:lpstr>
      <vt:lpstr>Microsoft Office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Angus Nicol</dc:creator>
  <cp:lastModifiedBy>Mike</cp:lastModifiedBy>
  <cp:revision>108</cp:revision>
  <dcterms:created xsi:type="dcterms:W3CDTF">2016-06-18T12:28:55Z</dcterms:created>
  <dcterms:modified xsi:type="dcterms:W3CDTF">2016-08-18T14:57:30Z</dcterms:modified>
</cp:coreProperties>
</file>