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91" r:id="rId3"/>
    <p:sldId id="292" r:id="rId4"/>
    <p:sldId id="293" r:id="rId5"/>
    <p:sldId id="304" r:id="rId6"/>
    <p:sldId id="306" r:id="rId7"/>
    <p:sldId id="307" r:id="rId8"/>
    <p:sldId id="308" r:id="rId9"/>
    <p:sldId id="309" r:id="rId10"/>
    <p:sldId id="310" r:id="rId11"/>
    <p:sldId id="275" r:id="rId12"/>
    <p:sldId id="277" r:id="rId13"/>
    <p:sldId id="278" r:id="rId14"/>
    <p:sldId id="294" r:id="rId15"/>
    <p:sldId id="295" r:id="rId16"/>
    <p:sldId id="279" r:id="rId17"/>
    <p:sldId id="263" r:id="rId18"/>
    <p:sldId id="280" r:id="rId19"/>
    <p:sldId id="281" r:id="rId20"/>
    <p:sldId id="282" r:id="rId21"/>
    <p:sldId id="267" r:id="rId22"/>
    <p:sldId id="269" r:id="rId23"/>
    <p:sldId id="299" r:id="rId24"/>
    <p:sldId id="297" r:id="rId25"/>
    <p:sldId id="271" r:id="rId26"/>
    <p:sldId id="300" r:id="rId27"/>
    <p:sldId id="283" r:id="rId28"/>
    <p:sldId id="301" r:id="rId29"/>
    <p:sldId id="302" r:id="rId30"/>
    <p:sldId id="311" r:id="rId31"/>
    <p:sldId id="315" r:id="rId32"/>
    <p:sldId id="312" r:id="rId33"/>
    <p:sldId id="313" r:id="rId34"/>
    <p:sldId id="314" r:id="rId35"/>
    <p:sldId id="316" r:id="rId36"/>
    <p:sldId id="31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 restart="2147483647"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B916-62E0-4AE7-88FC-5F3DBCB042A8}" type="datetimeFigureOut">
              <a:rPr lang="en-GB" smtClean="0"/>
              <a:pPr/>
              <a:t>06/04/18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D17D-42B1-49DC-ADB6-DEC864505A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B916-62E0-4AE7-88FC-5F3DBCB042A8}" type="datetimeFigureOut">
              <a:rPr lang="en-GB" smtClean="0"/>
              <a:pPr/>
              <a:t>06/04/18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D17D-42B1-49DC-ADB6-DEC864505A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B916-62E0-4AE7-88FC-5F3DBCB042A8}" type="datetimeFigureOut">
              <a:rPr lang="en-GB" smtClean="0"/>
              <a:pPr/>
              <a:t>06/04/18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D17D-42B1-49DC-ADB6-DEC864505A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B916-62E0-4AE7-88FC-5F3DBCB042A8}" type="datetimeFigureOut">
              <a:rPr lang="en-GB" smtClean="0"/>
              <a:pPr/>
              <a:t>06/04/18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D17D-42B1-49DC-ADB6-DEC864505A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B916-62E0-4AE7-88FC-5F3DBCB042A8}" type="datetimeFigureOut">
              <a:rPr lang="en-GB" smtClean="0"/>
              <a:pPr/>
              <a:t>06/04/18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D17D-42B1-49DC-ADB6-DEC864505A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B916-62E0-4AE7-88FC-5F3DBCB042A8}" type="datetimeFigureOut">
              <a:rPr lang="en-GB" smtClean="0"/>
              <a:pPr/>
              <a:t>06/04/18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D17D-42B1-49DC-ADB6-DEC864505A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B916-62E0-4AE7-88FC-5F3DBCB042A8}" type="datetimeFigureOut">
              <a:rPr lang="en-GB" smtClean="0"/>
              <a:pPr/>
              <a:t>06/04/18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D17D-42B1-49DC-ADB6-DEC864505A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B916-62E0-4AE7-88FC-5F3DBCB042A8}" type="datetimeFigureOut">
              <a:rPr lang="en-GB" smtClean="0"/>
              <a:pPr/>
              <a:t>06/04/18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D17D-42B1-49DC-ADB6-DEC864505A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B916-62E0-4AE7-88FC-5F3DBCB042A8}" type="datetimeFigureOut">
              <a:rPr lang="en-GB" smtClean="0"/>
              <a:pPr/>
              <a:t>06/04/18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D17D-42B1-49DC-ADB6-DEC864505A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B916-62E0-4AE7-88FC-5F3DBCB042A8}" type="datetimeFigureOut">
              <a:rPr lang="en-GB" smtClean="0"/>
              <a:pPr/>
              <a:t>06/04/18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D17D-42B1-49DC-ADB6-DEC864505A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B916-62E0-4AE7-88FC-5F3DBCB042A8}" type="datetimeFigureOut">
              <a:rPr lang="en-GB" smtClean="0"/>
              <a:pPr/>
              <a:t>06/04/18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D17D-42B1-49DC-ADB6-DEC864505A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CB916-62E0-4AE7-88FC-5F3DBCB042A8}" type="datetimeFigureOut">
              <a:rPr lang="en-GB" smtClean="0"/>
              <a:pPr/>
              <a:t>06/04/18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2D17D-42B1-49DC-ADB6-DEC864505A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78531" y="1440866"/>
            <a:ext cx="8172000" cy="45804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Checking this box will allow you to retain the specific items allowable under GDPR …………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7565893" y="4863747"/>
            <a:ext cx="144016" cy="1440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Hover over option buttons to view which fields can potentially be automatically erased ….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p Arrow 5"/>
          <p:cNvSpPr/>
          <p:nvPr/>
        </p:nvSpPr>
        <p:spPr>
          <a:xfrm>
            <a:off x="791485" y="2609012"/>
            <a:ext cx="144016" cy="3708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Hover over option buttons to view which fields can potentially be automatically erased ….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p Arrow 5"/>
          <p:cNvSpPr/>
          <p:nvPr/>
        </p:nvSpPr>
        <p:spPr>
          <a:xfrm>
            <a:off x="791485" y="2830692"/>
            <a:ext cx="144016" cy="349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Hover over option buttons to view which fields can potentially be automatically erased ….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p Arrow 5"/>
          <p:cNvSpPr/>
          <p:nvPr/>
        </p:nvSpPr>
        <p:spPr>
          <a:xfrm>
            <a:off x="791485" y="3038517"/>
            <a:ext cx="144016" cy="327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Hover over option buttons to view which fields can potentially be automatically erased ….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p Arrow 5"/>
          <p:cNvSpPr/>
          <p:nvPr/>
        </p:nvSpPr>
        <p:spPr>
          <a:xfrm>
            <a:off x="791485" y="3260197"/>
            <a:ext cx="144016" cy="3060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Hover over option buttons to view which fields can potentially be automatically erased ….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p Arrow 5"/>
          <p:cNvSpPr/>
          <p:nvPr/>
        </p:nvSpPr>
        <p:spPr>
          <a:xfrm>
            <a:off x="791485" y="3479175"/>
            <a:ext cx="144016" cy="284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Click the appropriate option button to populate the data items listed on the left grid………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25415" y="4221088"/>
            <a:ext cx="3132000" cy="158417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Up Arrow 5"/>
          <p:cNvSpPr/>
          <p:nvPr/>
        </p:nvSpPr>
        <p:spPr>
          <a:xfrm>
            <a:off x="791485" y="2609012"/>
            <a:ext cx="144016" cy="3708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Select the item you wish to automatically delete by clicking the appropriate check box.….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25415" y="4221088"/>
            <a:ext cx="3132000" cy="158417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 Arrow 8"/>
          <p:cNvSpPr/>
          <p:nvPr/>
        </p:nvSpPr>
        <p:spPr>
          <a:xfrm>
            <a:off x="2037865" y="4752000"/>
            <a:ext cx="1476000" cy="14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You will notice that the command buttons ‘Confirm’ and ‘Cancel’ become enabled here….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p Arrow 5"/>
          <p:cNvSpPr/>
          <p:nvPr/>
        </p:nvSpPr>
        <p:spPr>
          <a:xfrm>
            <a:off x="4320000" y="5499828"/>
            <a:ext cx="432048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25415" y="4221088"/>
            <a:ext cx="3132000" cy="158417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 Arrow 12"/>
          <p:cNvSpPr/>
          <p:nvPr/>
        </p:nvSpPr>
        <p:spPr>
          <a:xfrm>
            <a:off x="2037865" y="4752000"/>
            <a:ext cx="1476000" cy="14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If the required deletions apply to specific status codes , click here to reveal the keyboard..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Up Arrow 11"/>
          <p:cNvSpPr/>
          <p:nvPr/>
        </p:nvSpPr>
        <p:spPr>
          <a:xfrm>
            <a:off x="4684740" y="2373477"/>
            <a:ext cx="144016" cy="3960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25415" y="4221088"/>
            <a:ext cx="3132000" cy="158417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eft Arrow 13"/>
          <p:cNvSpPr/>
          <p:nvPr/>
        </p:nvSpPr>
        <p:spPr>
          <a:xfrm>
            <a:off x="2037865" y="4752000"/>
            <a:ext cx="1476000" cy="14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78531" y="1440000"/>
            <a:ext cx="8172000" cy="45804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827197" y="2967335"/>
            <a:ext cx="3489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Introducing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ONLY</a:t>
            </a:r>
            <a:r>
              <a:rPr lang="en-GB" dirty="0" smtClean="0">
                <a:solidFill>
                  <a:srgbClr val="FF0000"/>
                </a:solidFill>
              </a:rPr>
              <a:t> click this checkbox if you wish to select specific status codes to affect the deletion..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Up Arrow 10"/>
          <p:cNvSpPr/>
          <p:nvPr/>
        </p:nvSpPr>
        <p:spPr>
          <a:xfrm>
            <a:off x="4684740" y="2373477"/>
            <a:ext cx="144016" cy="3960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25415" y="4221088"/>
            <a:ext cx="3132000" cy="158417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 Arrow 8"/>
          <p:cNvSpPr/>
          <p:nvPr/>
        </p:nvSpPr>
        <p:spPr>
          <a:xfrm>
            <a:off x="2037865" y="4752000"/>
            <a:ext cx="1476000" cy="14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 this example we only want to delete UDF2 for members with status ‘B, ‘C’ or ‘D’ ………..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On clicking ‘Confirm’, don’t worry, you’ll still have an opportunity revert to </a:t>
            </a:r>
            <a:r>
              <a:rPr lang="en-GB" u="sng" dirty="0" smtClean="0">
                <a:solidFill>
                  <a:srgbClr val="FF0000"/>
                </a:solidFill>
              </a:rPr>
              <a:t>Cancel</a:t>
            </a:r>
            <a:r>
              <a:rPr lang="en-GB" dirty="0" smtClean="0">
                <a:solidFill>
                  <a:srgbClr val="FF0000"/>
                </a:solidFill>
              </a:rPr>
              <a:t>  later…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Up Arrow 8"/>
          <p:cNvSpPr/>
          <p:nvPr/>
        </p:nvSpPr>
        <p:spPr>
          <a:xfrm>
            <a:off x="4320000" y="4765513"/>
            <a:ext cx="432048" cy="151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The first opportunity to CANCEL comes in the shape of a </a:t>
            </a:r>
            <a:r>
              <a:rPr lang="en-GB" dirty="0" err="1" smtClean="0">
                <a:solidFill>
                  <a:srgbClr val="FF0000"/>
                </a:solidFill>
              </a:rPr>
              <a:t>messge</a:t>
            </a:r>
            <a:r>
              <a:rPr lang="en-GB" dirty="0" smtClean="0">
                <a:solidFill>
                  <a:srgbClr val="FF0000"/>
                </a:solidFill>
              </a:rPr>
              <a:t> box (as shown above)…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9850" y="2695575"/>
            <a:ext cx="39243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Up Arrow 8"/>
          <p:cNvSpPr/>
          <p:nvPr/>
        </p:nvSpPr>
        <p:spPr>
          <a:xfrm>
            <a:off x="4320000" y="4045053"/>
            <a:ext cx="432048" cy="223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You must then ask a colleague with top priority level to further authorise the decision…….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439319" y="3775185"/>
            <a:ext cx="2304000" cy="396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5480394" y="4173867"/>
            <a:ext cx="144000" cy="2088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On successful entry of a top priority password, the ‘Proceed’ button will become visible…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Up Arrow 7"/>
          <p:cNvSpPr/>
          <p:nvPr/>
        </p:nvSpPr>
        <p:spPr>
          <a:xfrm>
            <a:off x="5480394" y="4173867"/>
            <a:ext cx="144000" cy="2088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439319" y="3775185"/>
            <a:ext cx="2304000" cy="396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7743671" y="4135225"/>
            <a:ext cx="144000" cy="212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On successful entry of a top priority password, the ‘Proceed’ button will become visible…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 Where possible a message box, similar to that shown </a:t>
            </a:r>
            <a:r>
              <a:rPr lang="en-GB" smtClean="0">
                <a:solidFill>
                  <a:srgbClr val="FF0000"/>
                </a:solidFill>
              </a:rPr>
              <a:t>above, will </a:t>
            </a:r>
            <a:r>
              <a:rPr lang="en-GB" dirty="0" smtClean="0">
                <a:solidFill>
                  <a:srgbClr val="FF0000"/>
                </a:solidFill>
              </a:rPr>
              <a:t>confirm the success …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Up Arrow 6"/>
          <p:cNvSpPr/>
          <p:nvPr/>
        </p:nvSpPr>
        <p:spPr>
          <a:xfrm>
            <a:off x="4320000" y="4045053"/>
            <a:ext cx="432048" cy="223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755951"/>
            <a:ext cx="2808312" cy="124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36115" y="4221088"/>
            <a:ext cx="3196800" cy="158417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Up Arrow 7"/>
          <p:cNvSpPr/>
          <p:nvPr/>
        </p:nvSpPr>
        <p:spPr>
          <a:xfrm>
            <a:off x="6852039" y="4741922"/>
            <a:ext cx="144000" cy="1548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The selection you chose is deleted and a record appears in the session history grid ………..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Up Arrow 7"/>
          <p:cNvSpPr/>
          <p:nvPr/>
        </p:nvSpPr>
        <p:spPr>
          <a:xfrm>
            <a:off x="6852039" y="4270852"/>
            <a:ext cx="144000" cy="201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36115" y="3708453"/>
            <a:ext cx="3196800" cy="44062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To view full description, simply click on the appropriate row on the grid as illustrated ……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78531" y="1440866"/>
            <a:ext cx="8172000" cy="45804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337560" y="2967335"/>
            <a:ext cx="2468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G.D.P.R.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If you have selected one of the items with ‘optional’ retention of specific details then……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Up Arrow 8"/>
          <p:cNvSpPr/>
          <p:nvPr/>
        </p:nvSpPr>
        <p:spPr>
          <a:xfrm>
            <a:off x="791485" y="3038517"/>
            <a:ext cx="144016" cy="327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 this example ‘Beneficiary 1’ is selected, whereupon selected details may be retained…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eft Arrow 6"/>
          <p:cNvSpPr/>
          <p:nvPr/>
        </p:nvSpPr>
        <p:spPr>
          <a:xfrm>
            <a:off x="2086036" y="4599595"/>
            <a:ext cx="1368000" cy="14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You must confirm that you wish to carry out a utility function on Beneficiary 1 details……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eft Arrow 6"/>
          <p:cNvSpPr/>
          <p:nvPr/>
        </p:nvSpPr>
        <p:spPr>
          <a:xfrm>
            <a:off x="2093437" y="4594983"/>
            <a:ext cx="1368000" cy="14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695575"/>
            <a:ext cx="3810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It is at this point that you must select whether or not you wish to retain some details……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eft Arrow 6"/>
          <p:cNvSpPr/>
          <p:nvPr/>
        </p:nvSpPr>
        <p:spPr>
          <a:xfrm>
            <a:off x="2093437" y="4594983"/>
            <a:ext cx="1368000" cy="14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7963" y="2728913"/>
            <a:ext cx="36480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If you have selected one of the items with ‘optional’ retention of specific details then……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eft Arrow 6"/>
          <p:cNvSpPr/>
          <p:nvPr/>
        </p:nvSpPr>
        <p:spPr>
          <a:xfrm>
            <a:off x="2093437" y="4594983"/>
            <a:ext cx="1368000" cy="14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7963" y="2728913"/>
            <a:ext cx="36480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 message box explaining the action taken during this utility function appears as shown…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eft Arrow 6"/>
          <p:cNvSpPr/>
          <p:nvPr/>
        </p:nvSpPr>
        <p:spPr>
          <a:xfrm>
            <a:off x="2093437" y="4594983"/>
            <a:ext cx="1368000" cy="14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2713" y="2728913"/>
            <a:ext cx="38385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78531" y="1440866"/>
            <a:ext cx="8172000" cy="45804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78531" y="1440866"/>
            <a:ext cx="8172000" cy="45804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394323" y="2967335"/>
            <a:ext cx="4355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Data cleansing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As data will be permanently deleted you have to confirm acceptance of the disclaimer...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p Arrow 4"/>
          <p:cNvSpPr/>
          <p:nvPr/>
        </p:nvSpPr>
        <p:spPr>
          <a:xfrm>
            <a:off x="7510473" y="5681192"/>
            <a:ext cx="144016" cy="57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Unless you tick the box to confirm you cannot proceed to perform the utility actions………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9863" y="3130708"/>
            <a:ext cx="37242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p Arrow 5"/>
          <p:cNvSpPr/>
          <p:nvPr/>
        </p:nvSpPr>
        <p:spPr>
          <a:xfrm>
            <a:off x="7510473" y="5681192"/>
            <a:ext cx="144016" cy="57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Once you confirm acceptance of the disclaimer you can click ‘Hide’ to proceed ……………….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p Arrow 5"/>
          <p:cNvSpPr/>
          <p:nvPr/>
        </p:nvSpPr>
        <p:spPr>
          <a:xfrm>
            <a:off x="8050818" y="5681192"/>
            <a:ext cx="144016" cy="57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657225"/>
            <a:ext cx="8486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Certain items may be retained for future reference under GDPR (as illustrated above) ….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508</Words>
  <Application>Microsoft Office PowerPoint</Application>
  <PresentationFormat>On-screen Show (4:3)</PresentationFormat>
  <Paragraphs>38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Angus Nicol</dc:creator>
  <cp:lastModifiedBy>Angus Nicol</cp:lastModifiedBy>
  <cp:revision>113</cp:revision>
  <dcterms:created xsi:type="dcterms:W3CDTF">2017-11-28T16:13:00Z</dcterms:created>
  <dcterms:modified xsi:type="dcterms:W3CDTF">2018-04-06T14:16:16Z</dcterms:modified>
</cp:coreProperties>
</file>